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5"/>
  </p:sldMasterIdLst>
  <p:notesMasterIdLst>
    <p:notesMasterId r:id="rId23"/>
  </p:notesMasterIdLst>
  <p:handoutMasterIdLst>
    <p:handoutMasterId r:id="rId24"/>
  </p:handoutMasterIdLst>
  <p:sldIdLst>
    <p:sldId id="279" r:id="rId6"/>
    <p:sldId id="283" r:id="rId7"/>
    <p:sldId id="338" r:id="rId8"/>
    <p:sldId id="313" r:id="rId9"/>
    <p:sldId id="314" r:id="rId10"/>
    <p:sldId id="315" r:id="rId11"/>
    <p:sldId id="325" r:id="rId12"/>
    <p:sldId id="327" r:id="rId13"/>
    <p:sldId id="328" r:id="rId14"/>
    <p:sldId id="329" r:id="rId15"/>
    <p:sldId id="332" r:id="rId16"/>
    <p:sldId id="333" r:id="rId17"/>
    <p:sldId id="265" r:id="rId18"/>
    <p:sldId id="339" r:id="rId19"/>
    <p:sldId id="340" r:id="rId20"/>
    <p:sldId id="352" r:id="rId21"/>
    <p:sldId id="35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CA1658-A25D-FF62-7BCE-B11758DC4528}" name="Erica Shein" initials="ES" userId="S::eshein@ifes.org::feb46177-d685-42ed-b33d-0155b0dad8ad" providerId="AD"/>
  <p188:author id="{E7875488-14B4-A70E-38B7-B9BDB71CC131}" name="Nicole Leaver" initials="" userId="S::nleaver@ifes.org::4cf4803e-a564-4ede-b09d-5ba921a13aaf" providerId="AD"/>
  <p188:author id="{90D7B9CD-2282-7C80-336C-0332D24E2905}" name="Fernanda Buril" initials="FB" userId="S::fburil@ifes.org::475b31f8-12a3-401b-afc8-a323065017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86939-0A4B-C6E3-061F-2E961B00A44D}" v="117" dt="2026-04-15T21:55:43.483"/>
    <p1510:client id="{E62E9CF0-EA11-4469-9FBC-42BCA8DFC668}" v="82" dt="2026-04-15T18:24:45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E67048-A6A6-2F41-8996-D9CF70D3A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D6094-4140-764B-87AE-B2FFECDF02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24B32-07C9-1049-8A33-6423DF9FF6D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5F6C8-9C5A-EA49-9DC4-8F6DBE77C2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C4CBB-8E57-FC40-8E0D-B09AA59943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BF9C6-74F6-3E47-B63F-EB7C528A4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8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C9DC3-5C7B-9249-9FA5-94EC4AE6925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B275-67C9-404A-A9EE-8833FE996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35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78173-17BF-A639-A59D-43463BC58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7AC63-DC1A-8E26-BBB4-41EC91F0C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07B37-3D48-B98F-3BE4-37498E2C4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B8C8E-7267-EE15-5B75-FD146C83A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6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C88C-6E42-D27A-687B-8B7660C0E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D2635-B563-2BA3-2FBC-69339AD41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5BC8C-9B08-A3CF-C8C1-4DD9AA10C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/>
              <a:t>Cryptographic signatures and content 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Interoperability - relies on adoption across platforms that build and host synthetic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Assumption of good faith – relies on creators disclosing information or not removing provenance 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Burden on media consumer – relies on users to verify information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1A856-FF0F-752E-8329-077941B60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0346-DEC1-D123-DC81-9D8FA489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F7E34-F09D-15BA-7CDD-9584D647B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032D3-51EB-FB99-23F7-CB0810AD8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D0CA3-BCA1-B714-6FDF-9EC044BB8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8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BBEF7-BE95-38DC-4B1A-71CB4E6E7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7114D-C353-1868-8BBB-BF3979C2E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978DB-1F8F-B5DC-3416-D74D3DADF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C8476-826A-9FE3-8E69-7A07B657E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0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D612-5C94-EE5A-BF54-497354CF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03B7B-D0DA-463A-2869-62143B2F2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9386F-541D-587B-DC89-639804322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12A3E-4974-31A4-C118-F4A8BC785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4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38E9-8557-3055-390D-F05A02E7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9E224-BAAC-06BA-31EB-50EED810E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B17B7-8D18-20CB-0FC7-8FACC571C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04711-FD5C-3E77-601B-595A0A05D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0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FF475-C8A1-FF95-D38F-4492EABBE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05EFD-17DD-D30F-C5CF-A58DD4F94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FAA41-F755-FD1D-CC6D-240C83588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04E30-4541-762F-FFEB-426AA0608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79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3427E-70E2-EDD5-EA54-D84557C0C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1C683-89F3-29BF-9756-E27CBC4DB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C1D5B-CB7F-8952-6BEA-312ACB61D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0E752-FE59-B41A-9AB3-8DBCF377F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0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8E8EC-3DAC-2ED8-0D62-57D7804D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E6122-B115-76AD-3BED-F0BCC813C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C3EFF-8F83-900F-D731-C2A89E338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98D95-3502-EC18-9E87-51B9024F8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B275-67C9-404A-A9EE-8833FE9964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33C5FF-5328-5246-8519-2E9F617D4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6261B-5621-5442-A120-5778DCF200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D3681-C559-D147-AAA8-84802B928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999" y="2780777"/>
            <a:ext cx="10350801" cy="89172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684D1-BF8A-E345-BE3A-62FF23865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999" y="4077223"/>
            <a:ext cx="8817976" cy="365125"/>
          </a:xfrm>
        </p:spPr>
        <p:txBody>
          <a:bodyPr/>
          <a:lstStyle>
            <a:lvl1pPr marL="0" indent="0" algn="l">
              <a:buNone/>
              <a:defRPr sz="240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F8D03-16C1-5F4D-A2FA-0EB98632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D818B-CC92-EB48-B972-4B5CD562BEA7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6EB82-8DC2-754F-BC5D-D680D9E8E503}"/>
              </a:ext>
            </a:extLst>
          </p:cNvPr>
          <p:cNvSpPr/>
          <p:nvPr userDrawn="1"/>
        </p:nvSpPr>
        <p:spPr>
          <a:xfrm flipV="1">
            <a:off x="1109127" y="3792956"/>
            <a:ext cx="3181519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4CD395-6735-EA47-BEFF-BB27DA0ABB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025" y="292840"/>
            <a:ext cx="2499349" cy="248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1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8F5462-388B-494C-8FCE-B0D81F5AA8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2195D2-8CFE-254C-BA12-EDA0C33EA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D352-18EB-8245-9E6B-89D89B8E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EA26B-8068-7B41-9798-7729295C79F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F21B15-B022-AE44-8BBC-BDF32F2B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060" y="2589609"/>
            <a:ext cx="8153875" cy="10185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B8102F-7ABE-B24F-A30C-AD50EF7C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9060" y="4193273"/>
            <a:ext cx="8153875" cy="587306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71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341B7C-81F9-2042-95D5-3D5664D8E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98C32F-765E-054C-84C3-82212A1E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844D3-D4A7-604C-AC2A-CDFBB65CC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1363"/>
            <a:ext cx="10515599" cy="416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4BA66-FA05-CD44-8322-4765957C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DA892-9B6A-A84C-8ECD-AEF35E7416A0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EF160-8EE3-1948-910B-4F7A0523FB17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8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|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52315"/>
            <a:ext cx="10514012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4919"/>
            <a:ext cx="10514012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5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| Subhead |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D076F3E-7DE4-5F4B-A9CA-BAFBA7520A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8940" y="2190983"/>
            <a:ext cx="8764860" cy="439938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5F61A7-8237-E146-9BB1-2974D2ED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8940" y="2707339"/>
            <a:ext cx="8764860" cy="336689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9834E7-4770-194F-8F16-48E415915369}"/>
              </a:ext>
            </a:extLst>
          </p:cNvPr>
          <p:cNvSpPr/>
          <p:nvPr userDrawn="1"/>
        </p:nvSpPr>
        <p:spPr>
          <a:xfrm>
            <a:off x="915443" y="221093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69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| Subhead | Icon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D076F3E-7DE4-5F4B-A9CA-BAFBA7520A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98428" y="2190983"/>
            <a:ext cx="6855372" cy="439938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5F61A7-8237-E146-9BB1-2974D2ED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8428" y="2707339"/>
            <a:ext cx="6855372" cy="336689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B276C1-0FA2-A444-B0C6-445A7B2432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90983"/>
            <a:ext cx="3470275" cy="38832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7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EA4ED3-8F05-BC4D-A17C-FF70FC2D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98C32F-765E-054C-84C3-82212A1E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844D3-D4A7-604C-AC2A-CDFBB65CC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363"/>
            <a:ext cx="5181600" cy="416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A7098-891B-0146-AEA1-CF6455517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363"/>
            <a:ext cx="5181600" cy="416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4BA66-FA05-CD44-8322-4765957C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DA892-9B6A-A84C-8ECD-AEF35E7416A0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EF160-8EE3-1948-910B-4F7A0523FB17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ntent |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52315"/>
            <a:ext cx="5157787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4919"/>
            <a:ext cx="5157787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89DC7-8D5F-6E40-A4AD-AAF19E782E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52315"/>
            <a:ext cx="5183188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BCCCF-3777-2B4A-8B7B-2893C9EEB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4919"/>
            <a:ext cx="5183188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13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| Subhead |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8940" y="2190983"/>
            <a:ext cx="8764860" cy="439938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8940" y="2707339"/>
            <a:ext cx="8764860" cy="119519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DD784A-5807-5141-B9D8-EDD5D62C486F}"/>
              </a:ext>
            </a:extLst>
          </p:cNvPr>
          <p:cNvSpPr/>
          <p:nvPr userDrawn="1"/>
        </p:nvSpPr>
        <p:spPr>
          <a:xfrm>
            <a:off x="915443" y="221093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E22075-3AB7-3045-9B0A-C77967DE9DC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589862" y="4197457"/>
            <a:ext cx="8764860" cy="439938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7F6EE1D-68D7-894F-A05E-CE27DC85DBF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589862" y="4713813"/>
            <a:ext cx="8764860" cy="119519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67E2C8-9FF5-EF47-BC34-D2D94FC75CFB}"/>
              </a:ext>
            </a:extLst>
          </p:cNvPr>
          <p:cNvSpPr/>
          <p:nvPr userDrawn="1"/>
        </p:nvSpPr>
        <p:spPr>
          <a:xfrm>
            <a:off x="916365" y="4217412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1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| Subhead | Icons |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2702" y="2190983"/>
            <a:ext cx="7591097" cy="439938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2702" y="2707339"/>
            <a:ext cx="7591097" cy="119519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E22075-3AB7-3045-9B0A-C77967DE9DC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63624" y="4197457"/>
            <a:ext cx="7591097" cy="439938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7F6EE1D-68D7-894F-A05E-CE27DC85DBF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763624" y="4713813"/>
            <a:ext cx="7591097" cy="119519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0333584-C7F3-CD44-B7EC-2518E724FA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1" y="4187949"/>
            <a:ext cx="2817812" cy="171154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ABBE34-5E1D-534D-95C3-CF6DA4DC09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190750"/>
            <a:ext cx="2817813" cy="17113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91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| Subhead |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6296685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89DC7-8D5F-6E40-A4AD-AAF19E782E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52315"/>
            <a:ext cx="5183188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BCCCF-3777-2B4A-8B7B-2893C9EEB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4919"/>
            <a:ext cx="5183188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6F3BF7E-6D75-D54F-8046-80389CF2F4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8830" y="751114"/>
            <a:ext cx="4708071" cy="51598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33C5FF-5328-5246-8519-2E9F617D4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D3681-C559-D147-AAA8-84802B928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999" y="2780777"/>
            <a:ext cx="10350801" cy="89172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684D1-BF8A-E345-BE3A-62FF23865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999" y="4077223"/>
            <a:ext cx="5274233" cy="1013761"/>
          </a:xfrm>
        </p:spPr>
        <p:txBody>
          <a:bodyPr/>
          <a:lstStyle>
            <a:lvl1pPr marL="0" indent="0" algn="l">
              <a:buNone/>
              <a:defRPr sz="240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F8D03-16C1-5F4D-A2FA-0EB98632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D818B-CC92-EB48-B972-4B5CD562BEA7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6EB82-8DC2-754F-BC5D-D680D9E8E503}"/>
              </a:ext>
            </a:extLst>
          </p:cNvPr>
          <p:cNvSpPr/>
          <p:nvPr userDrawn="1"/>
        </p:nvSpPr>
        <p:spPr>
          <a:xfrm flipV="1">
            <a:off x="1109127" y="3792956"/>
            <a:ext cx="3181519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4CD395-6735-EA47-BEFF-BB27DA0AB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025" y="292840"/>
            <a:ext cx="2499349" cy="2487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BD3C8-EA72-8D40-B942-D7306C9E0F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3281" r="14144" b="12005"/>
          <a:stretch/>
        </p:blipFill>
        <p:spPr>
          <a:xfrm>
            <a:off x="4021665" y="3792956"/>
            <a:ext cx="7061208" cy="3065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D9DF6-69C0-5742-92DF-8B80493E7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160" t="53281" r="14144" b="12005"/>
          <a:stretch/>
        </p:blipFill>
        <p:spPr>
          <a:xfrm>
            <a:off x="8699157" y="3792956"/>
            <a:ext cx="3511500" cy="3065044"/>
          </a:xfrm>
          <a:prstGeom prst="rect">
            <a:avLst/>
          </a:prstGeom>
        </p:spPr>
      </p:pic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83A0B785-4196-0247-8FEC-45B0D79C55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9380" y="4442347"/>
            <a:ext cx="5198342" cy="2234677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1EF582-6767-DC4B-8E8A-5AD8402CE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8415" b="69369"/>
          <a:stretch/>
        </p:blipFill>
        <p:spPr>
          <a:xfrm>
            <a:off x="8340811" y="0"/>
            <a:ext cx="3850130" cy="21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02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| Subhead |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1AF0BF-59BA-4E40-8817-C18608D3E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96" y="365125"/>
            <a:ext cx="51831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89DC7-8D5F-6E40-A4AD-AAF19E782E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47496" y="2052315"/>
            <a:ext cx="5183188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BCCCF-3777-2B4A-8B7B-2893C9EEB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496" y="2594919"/>
            <a:ext cx="5183188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4B951F-2FD8-AF45-82FF-21FC6F93D2C0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DBB339E-A21F-CD4B-84CF-3C46F3CB28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5099" y="751114"/>
            <a:ext cx="4708071" cy="51598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18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4C307B-5043-3E45-ADD3-25FDAC14D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B0BA078-1AF6-C249-B6C1-D4ACC8EFEFF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0571" y="2052315"/>
            <a:ext cx="3450857" cy="41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4BC20A9-BD34-AA46-8A2D-D1199413CD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01356" y="2052315"/>
            <a:ext cx="3450857" cy="41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52315"/>
            <a:ext cx="3450857" cy="41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levelz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64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|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4C307B-5043-3E45-ADD3-25FDAC14D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052315"/>
            <a:ext cx="3450857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94919"/>
            <a:ext cx="3450857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levelz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D187745-7BD4-5D4A-838A-2A9AC756744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901356" y="2052315"/>
            <a:ext cx="3450857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4BC20A9-BD34-AA46-8A2D-D1199413CD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01356" y="2594919"/>
            <a:ext cx="3450857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2716733-8B34-3841-8199-ADA5FFED57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70571" y="2052315"/>
            <a:ext cx="3450857" cy="4527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B0BA078-1AF6-C249-B6C1-D4ACC8EFEFF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0571" y="2594919"/>
            <a:ext cx="3450857" cy="35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584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| Subhead |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4C307B-5043-3E45-ADD3-25FDAC14D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605" y="4277416"/>
            <a:ext cx="3450857" cy="452759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851427"/>
            <a:ext cx="3450857" cy="13616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D187745-7BD4-5D4A-838A-2A9AC756744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901172" y="4277416"/>
            <a:ext cx="3450857" cy="452759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4BC20A9-BD34-AA46-8A2D-D1199413CD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01355" y="4851427"/>
            <a:ext cx="3450857" cy="13616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2716733-8B34-3841-8199-ADA5FFED57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70387" y="4277416"/>
            <a:ext cx="3450857" cy="452759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B0BA078-1AF6-C249-B6C1-D4ACC8EFEFF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0570" y="4851427"/>
            <a:ext cx="3450857" cy="13616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FBF32F-A97D-3143-92F1-B61AD98585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788" y="2006574"/>
            <a:ext cx="3451225" cy="2071312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2261582-962F-2D48-85B9-60320C5794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70387" y="2006573"/>
            <a:ext cx="3451225" cy="207131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1CD0828-78BB-7A40-B002-45E19AC7731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00987" y="2006573"/>
            <a:ext cx="3451225" cy="20713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5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| Subhead |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4C307B-5043-3E45-ADD3-25FDAC14D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6F94D3-4A29-694A-8DA8-A3B8FB7CBAD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C274F-C57E-614D-90FB-6EC2E993FD5D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96A80-9943-C04E-8E78-EDE40899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A7A82-A85D-984B-B272-DB00FFB073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675079"/>
            <a:ext cx="3450857" cy="452759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0DEE-8A1C-7143-BED7-A3F8282F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217683"/>
            <a:ext cx="3450857" cy="1995419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levelz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C603-3039-EB4D-BF94-CA9B44D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D187745-7BD4-5D4A-838A-2A9AC756744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901355" y="3675079"/>
            <a:ext cx="3450857" cy="452759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4BC20A9-BD34-AA46-8A2D-D1199413CD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01355" y="4217683"/>
            <a:ext cx="3450857" cy="1995419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2716733-8B34-3841-8199-ADA5FFED57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70570" y="3675079"/>
            <a:ext cx="3450857" cy="452759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B0BA078-1AF6-C249-B6C1-D4ACC8EFEFF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0570" y="4217683"/>
            <a:ext cx="3450857" cy="1995419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1C91AB-F6C2-D84C-B5AC-A44ED391F12F}"/>
              </a:ext>
            </a:extLst>
          </p:cNvPr>
          <p:cNvSpPr/>
          <p:nvPr userDrawn="1"/>
        </p:nvSpPr>
        <p:spPr>
          <a:xfrm>
            <a:off x="5437982" y="2102944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A9047B-8571-5F48-90E6-35F45036C2F4}"/>
              </a:ext>
            </a:extLst>
          </p:cNvPr>
          <p:cNvSpPr/>
          <p:nvPr userDrawn="1"/>
        </p:nvSpPr>
        <p:spPr>
          <a:xfrm>
            <a:off x="8954599" y="2102944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F38868-351A-A442-A714-ECAF5FDB1318}"/>
              </a:ext>
            </a:extLst>
          </p:cNvPr>
          <p:cNvSpPr/>
          <p:nvPr userDrawn="1"/>
        </p:nvSpPr>
        <p:spPr>
          <a:xfrm>
            <a:off x="1921365" y="2102944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56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B0F064-71A9-8A42-8A0C-06BF1BCB3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C877E-E3DE-1B48-AEE8-3314A80D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23515-0E5C-8E48-8ECF-427AFBA7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0C694-F6DD-B949-9D9D-5592D3820363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9E8C4-E663-384F-8C1D-DCA7F5DFA6B5}"/>
              </a:ext>
            </a:extLst>
          </p:cNvPr>
          <p:cNvSpPr/>
          <p:nvPr userDrawn="1"/>
        </p:nvSpPr>
        <p:spPr>
          <a:xfrm flipV="1">
            <a:off x="915443" y="1649735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62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26D538-3D50-F546-A14A-95786AAB88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770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23515-0E5C-8E48-8ECF-427AFBA7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EC96F6-689A-954C-94DC-567B8087211A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82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33C5FF-5328-5246-8519-2E9F617D47CC}"/>
              </a:ext>
            </a:extLst>
          </p:cNvPr>
          <p:cNvSpPr/>
          <p:nvPr userDrawn="1"/>
        </p:nvSpPr>
        <p:spPr>
          <a:xfrm>
            <a:off x="0" y="-45244"/>
            <a:ext cx="12192000" cy="6948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AFEAE3-663B-B94E-AB29-9FDCE8765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D3681-C559-D147-AAA8-84802B928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429" y="3127404"/>
            <a:ext cx="9797143" cy="891724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684D1-BF8A-E345-BE3A-62FF23865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3372" y="4822613"/>
            <a:ext cx="9405257" cy="365125"/>
          </a:xfrm>
        </p:spPr>
        <p:txBody>
          <a:bodyPr/>
          <a:lstStyle>
            <a:lvl1pPr marL="0" indent="0" algn="ctr">
              <a:buNone/>
              <a:defRPr sz="240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F8D03-16C1-5F4D-A2FA-0EB98632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D818B-CC92-EB48-B972-4B5CD562BEA7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5A977-8153-7748-82DD-066D77B9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8076" y="358804"/>
            <a:ext cx="2735848" cy="27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1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33C5FF-5328-5246-8519-2E9F617D4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15541-16ED-494E-BF1A-B5C9D499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91" t="7114" r="1797"/>
          <a:stretch/>
        </p:blipFill>
        <p:spPr>
          <a:xfrm>
            <a:off x="0" y="0"/>
            <a:ext cx="12190941" cy="5571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D3681-C559-D147-AAA8-84802B928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999" y="2780777"/>
            <a:ext cx="9689385" cy="89172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684D1-BF8A-E345-BE3A-62FF23865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998" y="4077223"/>
            <a:ext cx="9689385" cy="610027"/>
          </a:xfrm>
        </p:spPr>
        <p:txBody>
          <a:bodyPr/>
          <a:lstStyle>
            <a:lvl1pPr marL="0" indent="0" algn="l">
              <a:buNone/>
              <a:defRPr sz="240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D818B-CC92-EB48-B972-4B5CD562BEA7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6EB82-8DC2-754F-BC5D-D680D9E8E503}"/>
              </a:ext>
            </a:extLst>
          </p:cNvPr>
          <p:cNvSpPr/>
          <p:nvPr userDrawn="1"/>
        </p:nvSpPr>
        <p:spPr>
          <a:xfrm flipV="1">
            <a:off x="1109127" y="3792956"/>
            <a:ext cx="3181519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4CD395-6735-EA47-BEFF-BB27DA0ABB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025" y="292840"/>
            <a:ext cx="2499349" cy="248793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EE7CE2B-6699-844A-A259-1F50F1569973}"/>
              </a:ext>
            </a:extLst>
          </p:cNvPr>
          <p:cNvSpPr/>
          <p:nvPr userDrawn="1"/>
        </p:nvSpPr>
        <p:spPr>
          <a:xfrm>
            <a:off x="4023360" y="4889611"/>
            <a:ext cx="1316036" cy="131603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0933BC-29E7-674D-9FAA-EF5870CA715F}"/>
              </a:ext>
            </a:extLst>
          </p:cNvPr>
          <p:cNvSpPr/>
          <p:nvPr userDrawn="1"/>
        </p:nvSpPr>
        <p:spPr>
          <a:xfrm>
            <a:off x="6302326" y="4879977"/>
            <a:ext cx="1316036" cy="131603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6D2A21-A386-5F41-A4B9-E02D86744DD1}"/>
              </a:ext>
            </a:extLst>
          </p:cNvPr>
          <p:cNvSpPr/>
          <p:nvPr userDrawn="1"/>
        </p:nvSpPr>
        <p:spPr>
          <a:xfrm>
            <a:off x="8581292" y="4889611"/>
            <a:ext cx="1316036" cy="131603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F0A3ECD-F011-CA40-98D6-F03C2CC0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107" r="4494"/>
          <a:stretch/>
        </p:blipFill>
        <p:spPr>
          <a:xfrm>
            <a:off x="547990" y="0"/>
            <a:ext cx="11644010" cy="315656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F329F49-E3EF-F943-A7D2-BE10DD795E56}"/>
              </a:ext>
            </a:extLst>
          </p:cNvPr>
          <p:cNvSpPr/>
          <p:nvPr userDrawn="1"/>
        </p:nvSpPr>
        <p:spPr>
          <a:xfrm>
            <a:off x="5448300" y="244521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3421AD-1399-AA42-985C-F12A647DA4E2}"/>
              </a:ext>
            </a:extLst>
          </p:cNvPr>
          <p:cNvSpPr/>
          <p:nvPr userDrawn="1"/>
        </p:nvSpPr>
        <p:spPr>
          <a:xfrm>
            <a:off x="9100344" y="244521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BEB64E-F51D-E643-ADCD-0BAB17FCF66B}"/>
              </a:ext>
            </a:extLst>
          </p:cNvPr>
          <p:cNvSpPr/>
          <p:nvPr userDrawn="1"/>
        </p:nvSpPr>
        <p:spPr>
          <a:xfrm>
            <a:off x="1775618" y="244521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B7BD6-0D12-1D40-BCB5-A8EF9594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17887-FECA-2042-AD4F-70E6F508C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499979"/>
            <a:ext cx="3190875" cy="1599404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100A-1F55-2A47-97AC-12872E38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C9486-286B-D444-95AB-8C21939FF35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78F215-CC44-184A-BD9C-6CCD34DE5B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0881" y="4484689"/>
            <a:ext cx="3190875" cy="1599404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C7984A-DFE5-C14C-BE35-856FFDE561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2925" y="4501976"/>
            <a:ext cx="3190875" cy="1599404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A219D-CB36-CC4D-ABD2-EB6C41720928}"/>
              </a:ext>
            </a:extLst>
          </p:cNvPr>
          <p:cNvSpPr/>
          <p:nvPr userDrawn="1"/>
        </p:nvSpPr>
        <p:spPr>
          <a:xfrm flipV="1">
            <a:off x="4967679" y="1608782"/>
            <a:ext cx="2256642" cy="8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2AD5A2C-8E95-D74F-A48C-E4EFFB31E31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10881" y="3944052"/>
            <a:ext cx="3190875" cy="464319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ADEED4-F531-174F-8C5A-1174C6F2410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62925" y="3961339"/>
            <a:ext cx="3190875" cy="464319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D343DF8-18D6-5045-8FBF-A854F6149E0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8199" y="3959342"/>
            <a:ext cx="3190875" cy="464319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BEBD7BE-3619-0548-AA4E-AD283835D6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12168" y="2728027"/>
            <a:ext cx="1042936" cy="1030287"/>
          </a:xfrm>
        </p:spPr>
        <p:txBody>
          <a:bodyPr>
            <a:noAutofit/>
          </a:bodyPr>
          <a:lstStyle>
            <a:lvl1pPr algn="ctr">
              <a:defRPr sz="4400" b="1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5AE70E8-9589-BC42-921B-DFE7843BB2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84850" y="2728027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2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93F658-3F7F-A44C-9D84-853E94BD89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36894" y="2728027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3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9590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9080ECD-FBEC-7644-9796-E4686EC4D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107" r="4494"/>
          <a:stretch/>
        </p:blipFill>
        <p:spPr>
          <a:xfrm>
            <a:off x="547990" y="0"/>
            <a:ext cx="11644010" cy="315656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06C0E5F-FF16-9D4A-8A81-26C408F3FD45}"/>
              </a:ext>
            </a:extLst>
          </p:cNvPr>
          <p:cNvSpPr/>
          <p:nvPr userDrawn="1"/>
        </p:nvSpPr>
        <p:spPr>
          <a:xfrm>
            <a:off x="4106229" y="2460382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5DFD662-4C84-7B4E-A9B9-B24933710A91}"/>
              </a:ext>
            </a:extLst>
          </p:cNvPr>
          <p:cNvSpPr/>
          <p:nvPr userDrawn="1"/>
        </p:nvSpPr>
        <p:spPr>
          <a:xfrm>
            <a:off x="6790035" y="244521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A234F2-B54E-F940-A4AF-6FD226D44512}"/>
              </a:ext>
            </a:extLst>
          </p:cNvPr>
          <p:cNvSpPr/>
          <p:nvPr userDrawn="1"/>
        </p:nvSpPr>
        <p:spPr>
          <a:xfrm>
            <a:off x="9473841" y="244521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AF40AA-C7F8-C34F-A7FD-DFA5ADF531E3}"/>
              </a:ext>
            </a:extLst>
          </p:cNvPr>
          <p:cNvSpPr/>
          <p:nvPr userDrawn="1"/>
        </p:nvSpPr>
        <p:spPr>
          <a:xfrm>
            <a:off x="1401227" y="2460382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B7BD6-0D12-1D40-BCB5-A8EF9594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100A-1F55-2A47-97AC-12872E38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C9486-286B-D444-95AB-8C21939FF35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C7984A-DFE5-C14C-BE35-856FFDE561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910814" y="4618583"/>
            <a:ext cx="2442091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A219D-CB36-CC4D-ABD2-EB6C41720928}"/>
              </a:ext>
            </a:extLst>
          </p:cNvPr>
          <p:cNvSpPr/>
          <p:nvPr userDrawn="1"/>
        </p:nvSpPr>
        <p:spPr>
          <a:xfrm flipV="1">
            <a:off x="4967679" y="1608782"/>
            <a:ext cx="2256642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ADEED4-F531-174F-8C5A-1174C6F2410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910814" y="3978025"/>
            <a:ext cx="2442091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45EF243-D646-3143-B47E-26F1638D771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27008" y="4606459"/>
            <a:ext cx="2442091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35FFF2A-75BE-C340-B4E0-DAF327B8969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27008" y="3965901"/>
            <a:ext cx="2442091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A80011D-EB51-9142-9DD1-37ED478A36B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543202" y="4600327"/>
            <a:ext cx="2442091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BB7E797-D6C2-BF41-99D4-0FA348C186E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543202" y="3959769"/>
            <a:ext cx="2442091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F2F415-7D46-9F44-9FF8-268F1454EC5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200" y="4600327"/>
            <a:ext cx="2442091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CDE6584-C2D0-D34C-92A8-236FE8DD5E8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38200" y="3959769"/>
            <a:ext cx="2442091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27DCF-C54A-CE41-89D3-6FE5A70836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37777" y="2746131"/>
            <a:ext cx="1042936" cy="1030287"/>
          </a:xfrm>
        </p:spPr>
        <p:txBody>
          <a:bodyPr>
            <a:noAutofit/>
          </a:bodyPr>
          <a:lstStyle>
            <a:lvl1pPr algn="ctr">
              <a:defRPr sz="4400" b="1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1E9393BB-C72E-0E46-B2A5-32870C143A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2779" y="2746131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2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0DE1EAD-58EF-5A4B-A155-F9435257A8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26585" y="2730967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3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8C14988F-90D4-2C42-901E-A0CDEDD32E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10391" y="2730967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4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9455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DDE17F-9272-8C4C-B8DC-05DD85D48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107" r="4494"/>
          <a:stretch/>
        </p:blipFill>
        <p:spPr>
          <a:xfrm>
            <a:off x="547990" y="0"/>
            <a:ext cx="11644010" cy="315656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06C0E5F-FF16-9D4A-8A81-26C408F3FD45}"/>
              </a:ext>
            </a:extLst>
          </p:cNvPr>
          <p:cNvSpPr/>
          <p:nvPr userDrawn="1"/>
        </p:nvSpPr>
        <p:spPr>
          <a:xfrm>
            <a:off x="3279097" y="245714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5DFD662-4C84-7B4E-A9B9-B24933710A91}"/>
              </a:ext>
            </a:extLst>
          </p:cNvPr>
          <p:cNvSpPr/>
          <p:nvPr userDrawn="1"/>
        </p:nvSpPr>
        <p:spPr>
          <a:xfrm>
            <a:off x="5425789" y="245714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A234F2-B54E-F940-A4AF-6FD226D44512}"/>
              </a:ext>
            </a:extLst>
          </p:cNvPr>
          <p:cNvSpPr/>
          <p:nvPr userDrawn="1"/>
        </p:nvSpPr>
        <p:spPr>
          <a:xfrm>
            <a:off x="7592380" y="245714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AF40AA-C7F8-C34F-A7FD-DFA5ADF531E3}"/>
              </a:ext>
            </a:extLst>
          </p:cNvPr>
          <p:cNvSpPr/>
          <p:nvPr userDrawn="1"/>
        </p:nvSpPr>
        <p:spPr>
          <a:xfrm>
            <a:off x="1129109" y="245714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B7BD6-0D12-1D40-BCB5-A8EF9594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100A-1F55-2A47-97AC-12872E38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C9486-286B-D444-95AB-8C21939FF35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C7984A-DFE5-C14C-BE35-856FFDE561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301471" y="4580880"/>
            <a:ext cx="1897855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A219D-CB36-CC4D-ABD2-EB6C41720928}"/>
              </a:ext>
            </a:extLst>
          </p:cNvPr>
          <p:cNvSpPr/>
          <p:nvPr userDrawn="1"/>
        </p:nvSpPr>
        <p:spPr>
          <a:xfrm flipV="1">
            <a:off x="4967679" y="1608782"/>
            <a:ext cx="2256642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ADEED4-F531-174F-8C5A-1174C6F2410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01471" y="3940322"/>
            <a:ext cx="1897855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45EF243-D646-3143-B47E-26F1638D771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34880" y="4580880"/>
            <a:ext cx="1897855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35FFF2A-75BE-C340-B4E0-DAF327B8969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134880" y="3940322"/>
            <a:ext cx="1897855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A80011D-EB51-9142-9DD1-37ED478A36B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2988188" y="4580880"/>
            <a:ext cx="1897855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BB7E797-D6C2-BF41-99D4-0FA348C186E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2988188" y="3940322"/>
            <a:ext cx="1897855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F2F415-7D46-9F44-9FF8-268F1454EC5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200" y="4580880"/>
            <a:ext cx="1897855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CDE6584-C2D0-D34C-92A8-236FE8DD5E8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38200" y="3940322"/>
            <a:ext cx="1897855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27DCF-C54A-CE41-89D3-6FE5A70836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65659" y="2729263"/>
            <a:ext cx="1042936" cy="1030287"/>
          </a:xfrm>
        </p:spPr>
        <p:txBody>
          <a:bodyPr>
            <a:noAutofit/>
          </a:bodyPr>
          <a:lstStyle>
            <a:lvl1pPr algn="ctr">
              <a:defRPr sz="4400" b="1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1E9393BB-C72E-0E46-B2A5-32870C143A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15647" y="2729263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2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0DE1EAD-58EF-5A4B-A155-F9435257A8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62339" y="2729263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3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8C14988F-90D4-2C42-901E-A0CDEDD32E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28930" y="2729263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4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2C4550-B855-3046-8D54-B7A99A9CFEC4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9455945" y="4593220"/>
            <a:ext cx="1897855" cy="1515111"/>
          </a:xfr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0B03A58-FF5F-AB49-9F0A-229CA65E68D8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9455945" y="3952662"/>
            <a:ext cx="1897855" cy="542140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57AE512-58D6-D34D-9098-BD37A16DC352}"/>
              </a:ext>
            </a:extLst>
          </p:cNvPr>
          <p:cNvSpPr/>
          <p:nvPr userDrawn="1"/>
        </p:nvSpPr>
        <p:spPr>
          <a:xfrm>
            <a:off x="9746854" y="2457148"/>
            <a:ext cx="1316036" cy="1316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9CF08B4-A36B-664E-9592-83117A26EB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83404" y="2729263"/>
            <a:ext cx="1042936" cy="1030287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99199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8F5462-388B-494C-8FCE-B0D81F5AA8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D33AC-252D-CB40-AE74-7F06D1A58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DA02B8-5172-3B4D-AE50-19393D9F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060" y="2589609"/>
            <a:ext cx="8153875" cy="10185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5664-785E-D346-9BA0-5F165BA09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9060" y="4193273"/>
            <a:ext cx="8153875" cy="587306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D352-18EB-8245-9E6B-89D89B8E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EA26B-8068-7B41-9798-7729295C79F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8F5462-388B-494C-8FCE-B0D81F5AA8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E2684-B9D5-3A48-8640-09BF30BB3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D352-18EB-8245-9E6B-89D89B8E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EA26B-8068-7B41-9798-7729295C79F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2D2409-3F86-4843-8643-3258ECFF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060" y="2589609"/>
            <a:ext cx="8153875" cy="10185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161A8F-E258-914C-A17B-55C3F39F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9060" y="4193273"/>
            <a:ext cx="8153875" cy="587306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2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8F5462-388B-494C-8FCE-B0D81F5AA8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8B7E76-0536-4241-A2B4-4AE083A1D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D352-18EB-8245-9E6B-89D89B8E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EA26B-8068-7B41-9798-7729295C79FC}"/>
              </a:ext>
            </a:extLst>
          </p:cNvPr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348383-E747-3B43-B712-7DD7E8E1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060" y="2589609"/>
            <a:ext cx="8153875" cy="10185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7F91FD9-D669-BC4E-8822-576003D7F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9060" y="4193273"/>
            <a:ext cx="8153875" cy="587306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77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74F70-B3B5-D743-88F5-78F409A6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0D148-0D7B-554A-A5E6-F28B7120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A316A-9834-5E46-B526-1BB0B8294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F0497-A2CD-1349-88AB-C66FB3FE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4" r:id="rId2"/>
    <p:sldLayoutId id="2147483707" r:id="rId3"/>
    <p:sldLayoutId id="2147483674" r:id="rId4"/>
    <p:sldLayoutId id="2147483688" r:id="rId5"/>
    <p:sldLayoutId id="2147483706" r:id="rId6"/>
    <p:sldLayoutId id="2147483684" r:id="rId7"/>
    <p:sldLayoutId id="2147483686" r:id="rId8"/>
    <p:sldLayoutId id="2147483685" r:id="rId9"/>
    <p:sldLayoutId id="2147483687" r:id="rId10"/>
    <p:sldLayoutId id="2147483690" r:id="rId11"/>
    <p:sldLayoutId id="2147483694" r:id="rId12"/>
    <p:sldLayoutId id="2147483700" r:id="rId13"/>
    <p:sldLayoutId id="2147483702" r:id="rId14"/>
    <p:sldLayoutId id="2147483676" r:id="rId15"/>
    <p:sldLayoutId id="2147483677" r:id="rId16"/>
    <p:sldLayoutId id="2147483699" r:id="rId17"/>
    <p:sldLayoutId id="2147483701" r:id="rId18"/>
    <p:sldLayoutId id="2147483695" r:id="rId19"/>
    <p:sldLayoutId id="2147483697" r:id="rId20"/>
    <p:sldLayoutId id="2147483693" r:id="rId21"/>
    <p:sldLayoutId id="2147483689" r:id="rId22"/>
    <p:sldLayoutId id="2147483703" r:id="rId23"/>
    <p:sldLayoutId id="2147483696" r:id="rId24"/>
    <p:sldLayoutId id="2147483678" r:id="rId25"/>
    <p:sldLayoutId id="2147483692" r:id="rId26"/>
    <p:sldLayoutId id="214748369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036918-93C9-9D4D-9ED5-80D1871B4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999" y="2414740"/>
            <a:ext cx="7999488" cy="1141024"/>
          </a:xfrm>
        </p:spPr>
        <p:txBody>
          <a:bodyPr>
            <a:noAutofit/>
          </a:bodyPr>
          <a:lstStyle/>
          <a:p>
            <a:r>
              <a:rPr lang="en-US" sz="3000"/>
              <a:t>Speech and Elections: Navigating Innovation, AI, Law, and Trust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1776B3-DF77-964F-8AAF-4F39BE41C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79" y="3949817"/>
            <a:ext cx="4726844" cy="11418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z="1400" b="1" dirty="0"/>
              <a:t>Dr. Fernanda Buril</a:t>
            </a:r>
            <a:endParaRPr lang="pt-BR" sz="1400" b="1" dirty="0">
              <a:cs typeface="Arial"/>
            </a:endParaRPr>
          </a:p>
          <a:p>
            <a:pPr>
              <a:spcBef>
                <a:spcPts val="600"/>
              </a:spcBef>
            </a:pPr>
            <a:r>
              <a:rPr lang="pt-BR" sz="1400" err="1"/>
              <a:t>Deputy</a:t>
            </a:r>
            <a:r>
              <a:rPr lang="pt-BR" sz="1400"/>
              <a:t> Director</a:t>
            </a:r>
            <a:endParaRPr lang="en-US" sz="1400" dirty="0">
              <a:cs typeface="Arial"/>
            </a:endParaRPr>
          </a:p>
          <a:p>
            <a:pPr>
              <a:spcBef>
                <a:spcPts val="600"/>
              </a:spcBef>
            </a:pPr>
            <a:r>
              <a:rPr lang="pt-BR" sz="1400" dirty="0"/>
              <a:t>Center for Applied Research and Learning</a:t>
            </a:r>
            <a:endParaRPr lang="en-US" sz="1400" dirty="0"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429B4-C5B4-9B47-BC2C-4D6DAC5E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57" y="5049012"/>
            <a:ext cx="1007209" cy="10072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C5F3EA-9365-7C4E-9B20-2CA07408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991" y="5018462"/>
            <a:ext cx="1007209" cy="10072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2462B8-B753-0648-9F57-2891DD1E6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55" y="5152593"/>
            <a:ext cx="912246" cy="912246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EEE6BEE9-BE0A-F388-41C3-5220C19E054B}"/>
              </a:ext>
            </a:extLst>
          </p:cNvPr>
          <p:cNvSpPr txBox="1">
            <a:spLocks/>
          </p:cNvSpPr>
          <p:nvPr/>
        </p:nvSpPr>
        <p:spPr>
          <a:xfrm>
            <a:off x="4385809" y="3949817"/>
            <a:ext cx="5165571" cy="905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/>
              <a:t>Nicole Leaver</a:t>
            </a:r>
            <a:endParaRPr lang="pt-BR" sz="1500" b="1">
              <a:cs typeface="Arial"/>
            </a:endParaRPr>
          </a:p>
          <a:p>
            <a:r>
              <a:rPr lang="pt-BR" sz="1500"/>
              <a:t>Digital Democracy </a:t>
            </a:r>
            <a:r>
              <a:rPr lang="pt-BR" sz="1500" err="1"/>
              <a:t>Specialist</a:t>
            </a:r>
            <a:endParaRPr lang="pt-BR" sz="1500">
              <a:cs typeface="Arial"/>
            </a:endParaRPr>
          </a:p>
          <a:p>
            <a:r>
              <a:rPr lang="pt-BR" sz="1500"/>
              <a:t>Center for Applied </a:t>
            </a:r>
            <a:r>
              <a:rPr lang="pt-BR" sz="1500" err="1"/>
              <a:t>Research</a:t>
            </a:r>
            <a:r>
              <a:rPr lang="pt-BR" sz="1500"/>
              <a:t> </a:t>
            </a:r>
            <a:r>
              <a:rPr lang="pt-BR" sz="1500" err="1"/>
              <a:t>and</a:t>
            </a:r>
            <a:r>
              <a:rPr lang="pt-BR" sz="1500"/>
              <a:t> Learning</a:t>
            </a:r>
            <a:endParaRPr lang="en-US" sz="1500">
              <a:cs typeface="Arial"/>
            </a:endParaRP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C9C95BB7-AED5-1367-2BC0-A17A85432CA6}"/>
              </a:ext>
            </a:extLst>
          </p:cNvPr>
          <p:cNvSpPr txBox="1">
            <a:spLocks/>
          </p:cNvSpPr>
          <p:nvPr/>
        </p:nvSpPr>
        <p:spPr>
          <a:xfrm>
            <a:off x="7846112" y="3872235"/>
            <a:ext cx="5165571" cy="905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/>
              <a:t>Tamar Zhvania</a:t>
            </a:r>
            <a:endParaRPr lang="pt-BR" sz="1400" b="1">
              <a:cs typeface="Arial"/>
            </a:endParaRPr>
          </a:p>
          <a:p>
            <a:r>
              <a:rPr lang="pt-BR" sz="1400"/>
              <a:t>IFES Country Director, Moldova</a:t>
            </a:r>
            <a:endParaRPr lang="pt-BR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355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CC15E-5135-FFB1-D7EF-B064B1F56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0FCD-3319-60D9-B191-9BD01030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Trust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3C09F5-2025-C1B9-B9D9-85ED1059E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2172385"/>
            <a:ext cx="5197929" cy="3929400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Liar’s Dividend (Chesney &amp; Citron, 2018)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 distrust in media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CCE97A4-38BE-C40B-FF3E-8B9CDF74C0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0F261-7DF1-C4ED-3CFD-A08E047BA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690688"/>
            <a:ext cx="4556681" cy="416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7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8E86-B431-D25C-3861-D28AB1E6C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5988-13C4-3982-994F-81616480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Remedies - Direct Disclosure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C3A7A37-5D00-968C-E1EF-EAEB159C1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2128500"/>
            <a:ext cx="5791200" cy="3929400"/>
          </a:xfrm>
        </p:spPr>
        <p:txBody>
          <a:bodyPr>
            <a:normAutofit/>
          </a:bodyPr>
          <a:lstStyle/>
          <a:p>
            <a:pPr lvl="1"/>
            <a:r>
              <a:rPr lang="en-US" sz="1800" b="1"/>
              <a:t>Recent research suggest: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Confusion over “created by AI,” “not created by AI,” “edited with AI,” and “altered or synthetic content”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Many do not believe or choose to disregard warnings about inauthentic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Warnings about inauthenticity do not stop people from sharing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Potential for “implied authenticity effect”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Potential for aversion to synthetic content that is not harmful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A2C1A57-C22E-F792-4F7E-909861E1F1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34734-1F57-C2F2-6728-87C5B7CE6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30" y="2366093"/>
            <a:ext cx="3988903" cy="24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5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93588-5C3D-B2B7-AE1B-538FBAC16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B552-4F51-9BBE-AB04-9D45FA32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Remedies - Technical Remedies &amp; Challenges: Indirect Disclosure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3B6F36-7AE4-B95B-7F48-3992BE293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2128500"/>
            <a:ext cx="5791200" cy="3929400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Cryptographic signatures and content metadata</a:t>
            </a:r>
          </a:p>
          <a:p>
            <a:pPr lvl="1"/>
            <a:endParaRPr lang="en-US" sz="24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Interoperability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Assumption of good faith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Burden on media consumer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F696A55-6094-EAAF-6D20-BBFEFBC9D3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CD8E3-A2C5-9FB4-4533-400C15CA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554" y="1881789"/>
            <a:ext cx="4021446" cy="38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4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2ADA-816F-C74D-ACF5-1DC1045E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803" y="2774666"/>
            <a:ext cx="8153875" cy="1018500"/>
          </a:xfrm>
        </p:spPr>
        <p:txBody>
          <a:bodyPr>
            <a:normAutofit fontScale="90000"/>
          </a:bodyPr>
          <a:lstStyle/>
          <a:p>
            <a:r>
              <a:rPr lang="en-US"/>
              <a:t>Freedom of Expression and Information 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EF523-A9BB-D847-B6B6-2F66DE8A1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Overview</a:t>
            </a:r>
          </a:p>
        </p:txBody>
      </p:sp>
    </p:spTree>
    <p:extLst>
      <p:ext uri="{BB962C8B-B14F-4D97-AF65-F5344CB8AC3E}">
        <p14:creationId xmlns:p14="http://schemas.microsoft.com/office/powerpoint/2010/main" val="201461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203C-90FB-D6FF-BADC-C7ED6599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Global Shift in MDM Laws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8CFDD-8953-8A2A-DFA8-301206662F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800">
              <a:cs typeface="Arial"/>
            </a:endParaRPr>
          </a:p>
          <a:p>
            <a:pPr marL="285750" indent="-285750">
              <a:buChar char="•"/>
            </a:pPr>
            <a:r>
              <a:rPr lang="en-US" sz="1800">
                <a:cs typeface="Arial"/>
              </a:rPr>
              <a:t>MDM laws have proliferated: At least 78 countries adopted laws aimed at curbing the spread of false or harmful information between 2011 – 2022</a:t>
            </a:r>
          </a:p>
          <a:p>
            <a:pPr marL="285750" indent="-285750">
              <a:buChar char="•"/>
            </a:pPr>
            <a:r>
              <a:rPr lang="en-US" sz="1800">
                <a:latin typeface="Arial"/>
                <a:ea typeface="Cambria"/>
                <a:cs typeface="Arial"/>
              </a:rPr>
              <a:t>Ambiguity can itself become a governance risk</a:t>
            </a:r>
          </a:p>
          <a:p>
            <a:pPr marL="285750" indent="-285750">
              <a:buChar char="•"/>
            </a:pPr>
            <a:r>
              <a:rPr lang="en-US" sz="1800">
                <a:latin typeface="Arial"/>
                <a:ea typeface="Cambria"/>
                <a:cs typeface="Arial"/>
              </a:rPr>
              <a:t>The challenge today is not just disinformation – it is how we choose to govern it</a:t>
            </a:r>
            <a:endParaRPr lang="en-US" sz="1800">
              <a:solidFill>
                <a:srgbClr val="000000"/>
              </a:solidFill>
              <a:latin typeface="Arial"/>
              <a:ea typeface="Cambri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08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83AE8-7D6A-B164-DC1A-FA62C4F9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Institutional Effects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670E84-9946-2D92-15C1-835F30252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764460"/>
              </p:ext>
            </p:extLst>
          </p:nvPr>
        </p:nvGraphicFramePr>
        <p:xfrm>
          <a:off x="834571" y="2382761"/>
          <a:ext cx="9988479" cy="3120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493">
                  <a:extLst>
                    <a:ext uri="{9D8B030D-6E8A-4147-A177-3AD203B41FA5}">
                      <a16:colId xmlns:a16="http://schemas.microsoft.com/office/drawing/2014/main" val="3715001483"/>
                    </a:ext>
                  </a:extLst>
                </a:gridCol>
                <a:gridCol w="3329493">
                  <a:extLst>
                    <a:ext uri="{9D8B030D-6E8A-4147-A177-3AD203B41FA5}">
                      <a16:colId xmlns:a16="http://schemas.microsoft.com/office/drawing/2014/main" val="3239985717"/>
                    </a:ext>
                  </a:extLst>
                </a:gridCol>
                <a:gridCol w="3329493">
                  <a:extLst>
                    <a:ext uri="{9D8B030D-6E8A-4147-A177-3AD203B41FA5}">
                      <a16:colId xmlns:a16="http://schemas.microsoft.com/office/drawing/2014/main" val="1131766153"/>
                    </a:ext>
                  </a:extLst>
                </a:gridCol>
              </a:tblGrid>
              <a:tr h="6211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EMBs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Courts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Voters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692249"/>
                  </a:ext>
                </a:extLst>
              </a:tr>
              <a:tr h="240254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Expanded mandates (monitoring, referrals)</a:t>
                      </a:r>
                      <a:endParaRPr lang="en-US" sz="16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No direct takedown authority</a:t>
                      </a:r>
                      <a:endParaRPr lang="en-US" sz="16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Late legal changes strain capacity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noProof="0">
                          <a:solidFill>
                            <a:srgbClr val="000000"/>
                          </a:solidFill>
                        </a:rPr>
                        <a:t>Risk: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diversion from core election duties</a:t>
                      </a:r>
                      <a:endParaRPr lang="en-US" sz="1600"/>
                    </a:p>
                    <a:p>
                      <a:pPr lvl="0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Penalties before judicial review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Increased caseloads, tight timelines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Expanded post-election disputes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600" b="1" u="none" strike="noStrike" noProof="0">
                          <a:solidFill>
                            <a:srgbClr val="000000"/>
                          </a:solidFill>
                        </a:rPr>
                        <a:t>Risk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: undermining due process and independence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Constrained information environments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Erosion of trust in election institutions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noProof="0">
                          <a:solidFill>
                            <a:srgbClr val="000000"/>
                          </a:solidFill>
                        </a:rPr>
                        <a:t>Risk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erosion of public confidence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46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589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6A18-E41F-998C-12B9-167CE673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Key Vulnerabilities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45F41-7531-5F58-D5BD-E63190E23D3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00443" y="3975367"/>
            <a:ext cx="3190875" cy="464319"/>
          </a:xfrm>
        </p:spPr>
        <p:txBody>
          <a:bodyPr/>
          <a:lstStyle/>
          <a:p>
            <a:r>
              <a:rPr lang="en-US" dirty="0">
                <a:cs typeface="Arial"/>
              </a:rPr>
              <a:t>Opaque Enforcement</a:t>
            </a:r>
            <a:endParaRPr lang="en-US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4F415-B487-5539-8219-0334AAB9C7E3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Procedural Deficits</a:t>
            </a:r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CC16AC-CFD7-EE05-30C8-AB0D969B78F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8199" y="4105479"/>
            <a:ext cx="3190875" cy="600017"/>
          </a:xfrm>
        </p:spPr>
        <p:txBody>
          <a:bodyPr/>
          <a:lstStyle/>
          <a:p>
            <a:r>
              <a:rPr lang="en-US" dirty="0">
                <a:cs typeface="Arial"/>
              </a:rPr>
              <a:t>Overbroad countermeasures</a:t>
            </a:r>
            <a:endParaRPr lang="en-US" sz="2800" dirty="0"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D1B023-0CED-1155-EBB0-473AE90840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1</a:t>
            </a:r>
            <a:endParaRPr lang="en-US" dirty="0"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2216F5-400C-C8B7-528F-5D7F525501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7575B3-0A93-A284-B9BC-AA259A9F698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53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CF75-AA55-412A-DD24-C78FA7C0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Recommendations</a:t>
            </a:r>
            <a:endParaRPr lang="en-US" b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F025-8E69-E731-F8D0-36498A4295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3200" dirty="0">
                <a:cs typeface="Arial" panose="020B0604020202020204"/>
              </a:rPr>
              <a:t>Clarify roles and mandates</a:t>
            </a:r>
          </a:p>
          <a:p>
            <a:pPr marL="285750" indent="-285750">
              <a:buChar char="•"/>
            </a:pPr>
            <a:r>
              <a:rPr lang="en-US" sz="3200" dirty="0">
                <a:cs typeface="Arial" panose="020B0604020202020204"/>
              </a:rPr>
              <a:t>Prioritize transparency &amp; due process</a:t>
            </a:r>
          </a:p>
          <a:p>
            <a:pPr marL="285750" indent="-285750">
              <a:buChar char="•"/>
            </a:pPr>
            <a:r>
              <a:rPr lang="en-US" sz="3200" dirty="0">
                <a:cs typeface="Arial" panose="020B0604020202020204"/>
              </a:rPr>
              <a:t>Shift toward non-punitive, capacity-based approaches</a:t>
            </a:r>
          </a:p>
          <a:p>
            <a:endParaRPr lang="en-US" sz="3200" b="1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530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812E-73F6-48E2-8AF9-EA7A3D9C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IFES New Reports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ED30F8-32B4-9473-B1E0-36C5539619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1B053-3CA0-8D3F-936F-22BED5A10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0" y="1494059"/>
            <a:ext cx="3238155" cy="4174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3BB8F-2D6E-2743-DE6C-BD6C13735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541" y="1479216"/>
            <a:ext cx="3262917" cy="418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408FB-BBDC-F719-C661-5880F5833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713" y="3222170"/>
            <a:ext cx="3483640" cy="5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3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2ADA-816F-C74D-ACF5-1DC1045E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GenAI in Election Campaigns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EF523-A9BB-D847-B6B6-2F66DE8A1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Overview</a:t>
            </a:r>
          </a:p>
        </p:txBody>
      </p:sp>
    </p:spTree>
    <p:extLst>
      <p:ext uri="{BB962C8B-B14F-4D97-AF65-F5344CB8AC3E}">
        <p14:creationId xmlns:p14="http://schemas.microsoft.com/office/powerpoint/2010/main" val="421339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912C-DBA2-25BA-D422-BDFF0837D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7D2B-594D-8E52-286F-1EED42DD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GenAI Use Overview: Actors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524B77-90CC-3DCA-1FF8-C8F318727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7714" y="1615344"/>
            <a:ext cx="7175090" cy="43561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In 2024, globally </a:t>
            </a:r>
            <a:r>
              <a:rPr lang="en-US" sz="1400" i="1"/>
              <a:t>(Source: International Panel on the Information Environment)</a:t>
            </a:r>
            <a:endParaRPr lang="en-US" sz="1400" i="1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C4A6E-DB6E-0AA2-D3C0-E8C9784B4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94" y="1930173"/>
            <a:ext cx="3017520" cy="404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CF03A-ADE9-4B46-C0AB-2A0E5170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052" y="2124430"/>
            <a:ext cx="4709650" cy="35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0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471E7-741E-138F-CC04-375619BA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D3E6-816D-A67D-FFB9-32484401D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GenAI Use Overview: Purposes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0ED6B-0E6F-DC86-FDED-108B4A1B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6" y="1865456"/>
            <a:ext cx="2830286" cy="4196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39A0D-FFBB-AAD1-1818-FFE98EBA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432" y="1680723"/>
            <a:ext cx="3103902" cy="1917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54EA9E-D024-E26D-2A6B-7267C33A5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432" y="3723264"/>
            <a:ext cx="3014826" cy="201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ECE29D-4EF9-A03A-0ADC-549FE1FAF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787" y="2075191"/>
            <a:ext cx="3103902" cy="276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B531E-9E8D-3A36-A5EA-868E4AAB2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124" y="1771126"/>
            <a:ext cx="695880" cy="384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73E2A-EF28-4A88-209D-EAF8CEAC4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0378" y="5273768"/>
            <a:ext cx="695880" cy="462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C3AE03-83FF-93F7-C3C2-73CA6394A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890" y="2075191"/>
            <a:ext cx="695880" cy="4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4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04355-BFC8-7BCF-18E4-99845FF7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7A8E-BFA3-3B16-7FAF-F1D92D95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GenAI Use Overview: 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7E963-2FD4-1E2A-E88F-49C620B5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3818657" cy="4330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68EC01-1E16-BC8E-1E45-EE720271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011" y="3865688"/>
            <a:ext cx="3338266" cy="2033461"/>
          </a:xfrm>
          <a:prstGeom prst="rect">
            <a:avLst/>
          </a:prstGeom>
        </p:spPr>
      </p:pic>
      <p:pic>
        <p:nvPicPr>
          <p:cNvPr id="3074" name="Picture 2" descr="Presidential candidates' computer-generated avatars heat up debate - The  Korea Times">
            <a:extLst>
              <a:ext uri="{FF2B5EF4-FFF2-40B4-BE49-F238E27FC236}">
                <a16:creationId xmlns:a16="http://schemas.microsoft.com/office/drawing/2014/main" id="{4FAD2605-3B9B-7308-9D7D-7B72D3D3A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19" y="1941008"/>
            <a:ext cx="3222851" cy="18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CD9A7D-214B-C5C0-32A1-B87533A34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988" y="3960181"/>
            <a:ext cx="770582" cy="519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A0BF53-3C15-C767-1CEA-03761642F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988" y="1941008"/>
            <a:ext cx="779839" cy="53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91E54-C303-9E03-7400-2D3902A4C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570" y="1896696"/>
            <a:ext cx="3308218" cy="3918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F4032-16D7-5665-4D35-D902640BF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9601" y="5331189"/>
            <a:ext cx="624837" cy="4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22FAE-D55A-7D22-1708-63358E1F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8322-3BF9-5B4E-20B1-4974B46A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Double-Edged Swords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F8F5E-C3CC-45AE-A0AF-D90B1713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46" y="1570946"/>
            <a:ext cx="7493323" cy="47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1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62B0-8B47-9F79-33F9-25C10BABC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A6B8-E5AA-F5D1-93FF-79CB201B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Accountability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0369D0-A5B0-0B68-B540-D93613594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2128499"/>
            <a:ext cx="3581400" cy="4364375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Establishing the responsibility burden</a:t>
            </a:r>
          </a:p>
          <a:p>
            <a:pPr lvl="1"/>
            <a:endParaRPr lang="en-US" sz="1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Determining consent</a:t>
            </a:r>
          </a:p>
          <a:p>
            <a:pPr lvl="1"/>
            <a:endParaRPr lang="en-US" sz="1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Establishing deception intent  </a:t>
            </a:r>
          </a:p>
          <a:p>
            <a:pPr lvl="1"/>
            <a:endParaRPr lang="en-US" sz="1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Preventing accountability evasion through AI personas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45BEF18-0F06-0C81-F9F4-FB53BED33E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4B352-8473-21B1-768D-9F37E5D9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81" y="2128499"/>
            <a:ext cx="7158889" cy="26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1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A0BAC-BCF2-D98E-19EF-CA8D5517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0EA7-2142-7A50-ADA2-6DFB948A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Ethical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50C74C-BC7C-3F27-F748-374EE3DC6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2150614"/>
            <a:ext cx="4245429" cy="3929400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Unfairness of misrepresentation (negative or positive) of political actors’ characters and attributes</a:t>
            </a:r>
          </a:p>
          <a:p>
            <a:pPr lvl="1"/>
            <a:endParaRPr lang="en-US" sz="1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Misappropriations and limits of consent in the use of a person’s image or likeness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1A1A00D-0A60-58E4-D85E-2E7EE461F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86DDF-528C-E9F9-8C60-51BC0F76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2010"/>
            <a:ext cx="4397829" cy="35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FES">
      <a:dk1>
        <a:srgbClr val="23346F"/>
      </a:dk1>
      <a:lt1>
        <a:srgbClr val="FFFFFF"/>
      </a:lt1>
      <a:dk2>
        <a:srgbClr val="DBD9D6"/>
      </a:dk2>
      <a:lt2>
        <a:srgbClr val="55555A"/>
      </a:lt2>
      <a:accent1>
        <a:srgbClr val="23346F"/>
      </a:accent1>
      <a:accent2>
        <a:srgbClr val="2E99D6"/>
      </a:accent2>
      <a:accent3>
        <a:srgbClr val="F89824"/>
      </a:accent3>
      <a:accent4>
        <a:srgbClr val="4DBFAE"/>
      </a:accent4>
      <a:accent5>
        <a:srgbClr val="DBD9D6"/>
      </a:accent5>
      <a:accent6>
        <a:srgbClr val="55555A"/>
      </a:accent6>
      <a:hlink>
        <a:srgbClr val="2E99D6"/>
      </a:hlink>
      <a:folHlink>
        <a:srgbClr val="2334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9059D407B3324C9E88D7ECDDB7E6E8" ma:contentTypeVersion="16" ma:contentTypeDescription="Create a new document." ma:contentTypeScope="" ma:versionID="d064da7ae2cf4104b6ed50cbad091b0e">
  <xsd:schema xmlns:xsd="http://www.w3.org/2001/XMLSchema" xmlns:xs="http://www.w3.org/2001/XMLSchema" xmlns:p="http://schemas.microsoft.com/office/2006/metadata/properties" xmlns:ns2="509b8aad-92b5-4675-baba-7fd942765751" xmlns:ns3="20469024-4d4c-47b2-8bde-79188095c73f" targetNamespace="http://schemas.microsoft.com/office/2006/metadata/properties" ma:root="true" ma:fieldsID="8f73f3bed32295b9965962192154bed0" ns2:_="" ns3:_="">
    <xsd:import namespace="509b8aad-92b5-4675-baba-7fd942765751"/>
    <xsd:import namespace="20469024-4d4c-47b2-8bde-79188095c73f"/>
    <xsd:element name="properties">
      <xsd:complexType>
        <xsd:sequence>
          <xsd:element name="documentManagement">
            <xsd:complexType>
              <xsd:all>
                <xsd:element ref="ns2:TaxCatchAllLabel" minOccurs="0"/>
                <xsd:element ref="ns2:o68909f5fbc14927b999fc9a747830da" minOccurs="0"/>
                <xsd:element ref="ns2:TaxCatchAll" minOccurs="0"/>
                <xsd:element ref="ns2:m96d61c3421744d2a3eca54849a10639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b8aad-92b5-4675-baba-7fd942765751" elementFormDefault="qualified">
    <xsd:import namespace="http://schemas.microsoft.com/office/2006/documentManagement/types"/>
    <xsd:import namespace="http://schemas.microsoft.com/office/infopath/2007/PartnerControls"/>
    <xsd:element name="TaxCatchAllLabel" ma:index="8" nillable="true" ma:displayName="Taxonomy Catch All Column1" ma:hidden="true" ma:list="{52939d3c-aee2-4267-a17a-af30fa4c4e45}" ma:internalName="TaxCatchAllLabel" ma:readOnly="true" ma:showField="CatchAllDataLabel" ma:web="509b8aad-92b5-4675-baba-7fd9427657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68909f5fbc14927b999fc9a747830da" ma:index="9" nillable="true" ma:taxonomy="true" ma:internalName="o68909f5fbc14927b999fc9a747830da" ma:taxonomyFieldName="Document" ma:displayName="Document" ma:readOnly="false" ma:fieldId="{868909f5-fbc1-4927-b999-fc9a747830da}" ma:sspId="3b3dcadd-8f9c-46c5-8920-3c502299fc6c" ma:termSetId="bc7df57e-42a3-4e56-ac9f-6b616d7f5a8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52939d3c-aee2-4267-a17a-af30fa4c4e45}" ma:internalName="TaxCatchAll" ma:readOnly="false" ma:showField="CatchAllData" ma:web="509b8aad-92b5-4675-baba-7fd9427657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96d61c3421744d2a3eca54849a10639" ma:index="12" nillable="true" ma:displayName="Document_0" ma:hidden="true" ma:internalName="m96d61c3421744d2a3eca54849a10639" ma:readOnly="false">
      <xsd:simpleType>
        <xsd:restriction base="dms:Note"/>
      </xsd:simpleType>
    </xsd:element>
    <xsd:element name="_dlc_DocId" ma:index="1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69024-4d4c-47b2-8bde-79188095c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b3dcadd-8f9c-46c5-8920-3c502299fc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9b8aad-92b5-4675-baba-7fd942765751" xsi:nil="true"/>
    <m96d61c3421744d2a3eca54849a10639 xmlns="509b8aad-92b5-4675-baba-7fd942765751" xsi:nil="true"/>
    <o68909f5fbc14927b999fc9a747830da xmlns="509b8aad-92b5-4675-baba-7fd942765751">
      <Terms xmlns="http://schemas.microsoft.com/office/infopath/2007/PartnerControls"/>
    </o68909f5fbc14927b999fc9a747830da>
    <_dlc_DocId xmlns="509b8aad-92b5-4675-baba-7fd942765751">XR4Z2CQRAAZK-1272247648-8483</_dlc_DocId>
    <_dlc_DocIdUrl xmlns="509b8aad-92b5-4675-baba-7fd942765751">
      <Url>https://ifes365.sharepoint.com/sites/pm/center/_layouts/15/DocIdRedir.aspx?ID=XR4Z2CQRAAZK-1272247648-8483</Url>
      <Description>XR4Z2CQRAAZK-1272247648-8483</Description>
    </_dlc_DocIdUrl>
    <lcf76f155ced4ddcb4097134ff3c332f xmlns="20469024-4d4c-47b2-8bde-79188095c73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8B3560-30D2-4AB3-AEFE-A58318F20B74}">
  <ds:schemaRefs>
    <ds:schemaRef ds:uri="20469024-4d4c-47b2-8bde-79188095c73f"/>
    <ds:schemaRef ds:uri="509b8aad-92b5-4675-baba-7fd9427657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E11962-F1DA-4B5B-8603-2BA343FC61E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839A99E-3491-4CBE-8018-7337B30C07C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C4EF799-3577-4018-9961-DE9F48AB6DAB}">
  <ds:schemaRefs>
    <ds:schemaRef ds:uri="20469024-4d4c-47b2-8bde-79188095c73f"/>
    <ds:schemaRef ds:uri="509b8aad-92b5-4675-baba-7fd9427657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446</Words>
  <Application>Microsoft Office PowerPoint</Application>
  <PresentationFormat>Widescreen</PresentationFormat>
  <Paragraphs>101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Speech and Elections: Navigating Innovation, AI, Law, and Trust</vt:lpstr>
      <vt:lpstr>IFES New Reports</vt:lpstr>
      <vt:lpstr>GenAI in Election Campaigns</vt:lpstr>
      <vt:lpstr>GenAI Use Overview: Actors</vt:lpstr>
      <vt:lpstr>GenAI Use Overview: Purposes</vt:lpstr>
      <vt:lpstr>GenAI Use Overview: Applications</vt:lpstr>
      <vt:lpstr>Double-Edged Swords</vt:lpstr>
      <vt:lpstr>Accountability Challenges</vt:lpstr>
      <vt:lpstr>Ethical Challenges</vt:lpstr>
      <vt:lpstr>Trust Challenges</vt:lpstr>
      <vt:lpstr>Remedies - Direct Disclosure</vt:lpstr>
      <vt:lpstr>Remedies - Technical Remedies &amp; Challenges: Indirect Disclosure</vt:lpstr>
      <vt:lpstr>Freedom of Expression and Information Controls</vt:lpstr>
      <vt:lpstr>Global Shift in MDM Laws</vt:lpstr>
      <vt:lpstr>Institutional Effects</vt:lpstr>
      <vt:lpstr>Key Vulnerabilities</vt:lpstr>
      <vt:lpstr>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Hayden</dc:creator>
  <cp:lastModifiedBy>Jean Schindler</cp:lastModifiedBy>
  <cp:revision>39</cp:revision>
  <dcterms:created xsi:type="dcterms:W3CDTF">2021-02-16T20:36:59Z</dcterms:created>
  <dcterms:modified xsi:type="dcterms:W3CDTF">2026-04-22T18:57:18Z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a5d9659d-29c2-4a5f-8cfb-7d54b01601ed</vt:lpwstr>
  </property>
  <property fmtid="{D5CDD505-2E9C-101B-9397-08002B2CF9AE}" pid="3" name="ContentTypeId">
    <vt:lpwstr>0x010100EA9059D407B3324C9E88D7ECDDB7E6E8</vt:lpwstr>
  </property>
  <property fmtid="{D5CDD505-2E9C-101B-9397-08002B2CF9AE}" pid="4" name="MediaServiceImageTags">
    <vt:lpwstr/>
  </property>
  <property fmtid="{D5CDD505-2E9C-101B-9397-08002B2CF9AE}" pid="5" name="Document">
    <vt:lpwstr/>
  </property>
</Properties>
</file>